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2"/>
  </p:notesMasterIdLst>
  <p:handoutMasterIdLst>
    <p:handoutMasterId r:id="rId23"/>
  </p:handoutMasterIdLst>
  <p:sldIdLst>
    <p:sldId id="256" r:id="rId8"/>
    <p:sldId id="271" r:id="rId9"/>
    <p:sldId id="370" r:id="rId10"/>
    <p:sldId id="372" r:id="rId11"/>
    <p:sldId id="369" r:id="rId12"/>
    <p:sldId id="365" r:id="rId13"/>
    <p:sldId id="380" r:id="rId14"/>
    <p:sldId id="381" r:id="rId15"/>
    <p:sldId id="374" r:id="rId16"/>
    <p:sldId id="376" r:id="rId17"/>
    <p:sldId id="377" r:id="rId18"/>
    <p:sldId id="378" r:id="rId19"/>
    <p:sldId id="379" r:id="rId20"/>
    <p:sldId id="305" r:id="rId21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Cantrell" initials="CC" lastIdx="1" clrIdx="0">
    <p:extLst>
      <p:ext uri="{19B8F6BF-5375-455C-9EA6-DF929625EA0E}">
        <p15:presenceInfo xmlns:p15="http://schemas.microsoft.com/office/powerpoint/2012/main" userId="0a3921c27bcf8d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000"/>
    <a:srgbClr val="F3F5D9"/>
    <a:srgbClr val="FF6600"/>
    <a:srgbClr val="7F0055"/>
    <a:srgbClr val="B91121"/>
    <a:srgbClr val="FAFAFA"/>
    <a:srgbClr val="F7F7F7"/>
    <a:srgbClr val="EEF6F0"/>
    <a:srgbClr val="700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5" autoAdjust="0"/>
    <p:restoredTop sz="82637" autoAdjust="0"/>
  </p:normalViewPr>
  <p:slideViewPr>
    <p:cSldViewPr>
      <p:cViewPr varScale="1">
        <p:scale>
          <a:sx n="112" d="100"/>
          <a:sy n="112" d="100"/>
        </p:scale>
        <p:origin x="75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C13F-4BBB-49EA-84E6-8F63BB2B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F7CD15-55F0-4AE0-B2F1-0406630079E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a couple of things to think about and/or try. This is totally optional … nothing for you to send to 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D21A-57F1-412E-B2BC-299D381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0BF5907-F0BD-45FC-B7B8-6C093E7322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additional reading on the web.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81C77-55F5-4650-ADAB-143FF40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0A22FB2-3F66-4CB5-B456-5FB2FE10DE8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Variadic templates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5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Java … Java we use overloading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178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python. Python keeps members in a dictionary … just one name (key) allowed.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29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6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75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strings in Java … the compiler does the changing because it knows about String.</a:t>
            </a:r>
          </a:p>
          <a:p>
            <a:endParaRPr lang="en-US" dirty="0"/>
          </a:p>
          <a:p>
            <a:r>
              <a:rPr lang="en-US" dirty="0"/>
              <a:t>“equals” is the agreed upon method name (it’s in the </a:t>
            </a:r>
            <a:r>
              <a:rPr lang="en-US" dirty="0" err="1"/>
              <a:t>baseclass</a:t>
            </a:r>
            <a:r>
              <a:rPr lang="en-US" dirty="0"/>
              <a:t> of object)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0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confuse you. I always use the “Class.” syntax to keep it straight in my head.</a:t>
            </a:r>
          </a:p>
          <a:p>
            <a:endParaRPr lang="en-US" dirty="0"/>
          </a:p>
          <a:p>
            <a:r>
              <a:rPr lang="en-US" dirty="0"/>
              <a:t>My recommendation: for static members, use the name of the class!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RCEdWQ0f4Q" TargetMode="External"/><Relationship Id="rId4" Type="http://schemas.openxmlformats.org/officeDocument/2006/relationships/hyperlink" Target="https://www.tutorialspoint.com/cplusplus/cpp_overloading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Statics Members and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92" y="1428750"/>
            <a:ext cx="4707308" cy="1760333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Variable Number Arguments</a:t>
            </a:r>
          </a:p>
          <a:p>
            <a:pPr>
              <a:buFont typeface="Arial" charset="0"/>
              <a:buChar char="•"/>
            </a:pPr>
            <a:r>
              <a:rPr lang="en-US" dirty="0"/>
              <a:t>Default Values</a:t>
            </a:r>
          </a:p>
          <a:p>
            <a:pPr>
              <a:buFont typeface="Arial" charset="0"/>
              <a:buChar char="•"/>
            </a:pPr>
            <a:r>
              <a:rPr lang="en-US" dirty="0"/>
              <a:t>Operator Overloading</a:t>
            </a:r>
          </a:p>
          <a:p>
            <a:pPr>
              <a:buFont typeface="Arial" charset="0"/>
              <a:buChar char="•"/>
            </a:pPr>
            <a:r>
              <a:rPr lang="en-US" dirty="0"/>
              <a:t>Static Members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wearing a microphone&#10;&#10;Description automatically generated">
            <a:extLst>
              <a:ext uri="{FF2B5EF4-FFF2-40B4-BE49-F238E27FC236}">
                <a16:creationId xmlns:a16="http://schemas.microsoft.com/office/drawing/2014/main" id="{CE3C5781-3AC7-4824-B254-B555C0C62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22" y="1281869"/>
            <a:ext cx="3930125" cy="26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50A6-7567-4E10-826F-6E87E3C8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(C++)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E3884-6357-452A-A456-9932D589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A323E9-C7BC-44C2-9ED9-155F68146210}"/>
              </a:ext>
            </a:extLst>
          </p:cNvPr>
          <p:cNvSpPr/>
          <p:nvPr/>
        </p:nvSpPr>
        <p:spPr>
          <a:xfrm>
            <a:off x="457200" y="677588"/>
            <a:ext cx="3886200" cy="4052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a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b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c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681AD-EE43-431B-B303-8992D5A7622A}"/>
              </a:ext>
            </a:extLst>
          </p:cNvPr>
          <p:cNvSpPr txBox="1"/>
          <p:nvPr/>
        </p:nvSpPr>
        <p:spPr>
          <a:xfrm>
            <a:off x="6172200" y="1885950"/>
            <a:ext cx="1828800" cy="2006318"/>
          </a:xfrm>
          <a:prstGeom prst="rect">
            <a:avLst/>
          </a:prstGeom>
          <a:solidFill>
            <a:srgbClr val="F3F5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3</a:t>
            </a:r>
          </a:p>
        </p:txBody>
      </p:sp>
      <p:pic>
        <p:nvPicPr>
          <p:cNvPr id="7" name="Picture 2" descr="Image result for console icon">
            <a:extLst>
              <a:ext uri="{FF2B5EF4-FFF2-40B4-BE49-F238E27FC236}">
                <a16:creationId xmlns:a16="http://schemas.microsoft.com/office/drawing/2014/main" id="{28F81884-5B85-4172-8FEE-9FD717BC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98" y="1920882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97B25-0634-47CA-99D4-309ED17E6337}"/>
              </a:ext>
            </a:extLst>
          </p:cNvPr>
          <p:cNvSpPr txBox="1"/>
          <p:nvPr/>
        </p:nvSpPr>
        <p:spPr>
          <a:xfrm>
            <a:off x="3620629" y="677588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401825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301D-F67B-4453-A65D-C1149EDD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(Python)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47C37-A587-4CF6-8A21-2D2A872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7C6E15-E0FA-4223-8C5F-77E041388776}"/>
              </a:ext>
            </a:extLst>
          </p:cNvPr>
          <p:cNvSpPr/>
          <p:nvPr/>
        </p:nvSpPr>
        <p:spPr>
          <a:xfrm>
            <a:off x="914400" y="954681"/>
            <a:ext cx="4572000" cy="38879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'Class loaded'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'HERE'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Point()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Point()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FACF8-E3AA-4FE3-A9A0-95336DA153FD}"/>
              </a:ext>
            </a:extLst>
          </p:cNvPr>
          <p:cNvSpPr txBox="1"/>
          <p:nvPr/>
        </p:nvSpPr>
        <p:spPr>
          <a:xfrm>
            <a:off x="6400800" y="2689643"/>
            <a:ext cx="1828800" cy="2006318"/>
          </a:xfrm>
          <a:prstGeom prst="rect">
            <a:avLst/>
          </a:prstGeom>
          <a:solidFill>
            <a:srgbClr val="F3F5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Class loaded</a:t>
            </a:r>
          </a:p>
          <a:p>
            <a:r>
              <a:rPr lang="en-US" dirty="0"/>
              <a:t>HERE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3</a:t>
            </a:r>
          </a:p>
        </p:txBody>
      </p:sp>
      <p:pic>
        <p:nvPicPr>
          <p:cNvPr id="7" name="Picture 2" descr="Image result for console icon">
            <a:extLst>
              <a:ext uri="{FF2B5EF4-FFF2-40B4-BE49-F238E27FC236}">
                <a16:creationId xmlns:a16="http://schemas.microsoft.com/office/drawing/2014/main" id="{A5FF4A0E-CFB3-4769-8310-832EC7CE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98" y="2724575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4FB28A-AFC5-4091-8666-CE952FEC0A51}"/>
              </a:ext>
            </a:extLst>
          </p:cNvPr>
          <p:cNvSpPr txBox="1"/>
          <p:nvPr/>
        </p:nvSpPr>
        <p:spPr>
          <a:xfrm>
            <a:off x="4544801" y="954681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85359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9D5F-A462-403F-A956-FAC4DF93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DFDBE-CCFD-4C46-869B-2DE372D7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300E19-87C8-458E-857B-CA29D00DEFE7}"/>
              </a:ext>
            </a:extLst>
          </p:cNvPr>
          <p:cNvSpPr/>
          <p:nvPr/>
        </p:nvSpPr>
        <p:spPr>
          <a:xfrm>
            <a:off x="457200" y="575417"/>
            <a:ext cx="3429000" cy="4201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9BF993-C2FC-4ECF-B07A-89A4E94298AA}"/>
              </a:ext>
            </a:extLst>
          </p:cNvPr>
          <p:cNvSpPr/>
          <p:nvPr/>
        </p:nvSpPr>
        <p:spPr>
          <a:xfrm>
            <a:off x="4114800" y="666751"/>
            <a:ext cx="2743200" cy="3872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'Class loaded'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7D7D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</a:t>
            </a:r>
            <a:r>
              <a:rPr lang="en-US" sz="1000" i="1" dirty="0" err="1">
                <a:solidFill>
                  <a:srgbClr val="7D7D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staticmethod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'HERE'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8A53D6-1D4C-4373-93E6-8624828EB84E}"/>
              </a:ext>
            </a:extLst>
          </p:cNvPr>
          <p:cNvSpPr/>
          <p:nvPr/>
        </p:nvSpPr>
        <p:spPr>
          <a:xfrm>
            <a:off x="5835590" y="3881574"/>
            <a:ext cx="2785872" cy="414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TypeError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get_num_created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takes 0 positional arguments but 1 was given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1E498B-0686-45B3-9241-649D8F9087D9}"/>
              </a:ext>
            </a:extLst>
          </p:cNvPr>
          <p:cNvSpPr/>
          <p:nvPr/>
        </p:nvSpPr>
        <p:spPr>
          <a:xfrm>
            <a:off x="1023457" y="2571750"/>
            <a:ext cx="2973777" cy="414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static field </a:t>
            </a:r>
            <a:r>
              <a:rPr lang="en-US" sz="10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Point.numCreated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should be accessed in a static way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F92AF-5EFE-43A6-A4F5-D877FBF54CD2}"/>
              </a:ext>
            </a:extLst>
          </p:cNvPr>
          <p:cNvSpPr/>
          <p:nvPr/>
        </p:nvSpPr>
        <p:spPr>
          <a:xfrm>
            <a:off x="1518170" y="1383187"/>
            <a:ext cx="1385286" cy="323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E94BF0-16D9-4BFF-AAE7-B3530B6A9302}"/>
              </a:ext>
            </a:extLst>
          </p:cNvPr>
          <p:cNvSpPr/>
          <p:nvPr/>
        </p:nvSpPr>
        <p:spPr>
          <a:xfrm>
            <a:off x="1821956" y="3449718"/>
            <a:ext cx="1607043" cy="323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5ADDF-2ABB-4621-9B06-26539130BEA7}"/>
              </a:ext>
            </a:extLst>
          </p:cNvPr>
          <p:cNvSpPr/>
          <p:nvPr/>
        </p:nvSpPr>
        <p:spPr>
          <a:xfrm>
            <a:off x="5257800" y="1945516"/>
            <a:ext cx="1385286" cy="323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639D43-63DB-47CC-A924-444CA211DF3C}"/>
              </a:ext>
            </a:extLst>
          </p:cNvPr>
          <p:cNvSpPr/>
          <p:nvPr/>
        </p:nvSpPr>
        <p:spPr>
          <a:xfrm>
            <a:off x="4531629" y="3258900"/>
            <a:ext cx="1828800" cy="323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6B44F3-8412-42A0-93B2-65C4AC286795}"/>
              </a:ext>
            </a:extLst>
          </p:cNvPr>
          <p:cNvSpPr/>
          <p:nvPr/>
        </p:nvSpPr>
        <p:spPr>
          <a:xfrm>
            <a:off x="2305065" y="2015321"/>
            <a:ext cx="1069071" cy="323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1E5689-1156-4A9E-B240-1FDCAD4B6A42}"/>
              </a:ext>
            </a:extLst>
          </p:cNvPr>
          <p:cNvSpPr/>
          <p:nvPr/>
        </p:nvSpPr>
        <p:spPr>
          <a:xfrm>
            <a:off x="1049289" y="2314025"/>
            <a:ext cx="1154415" cy="323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B04D58-21E8-4270-A205-F61242FFF217}"/>
              </a:ext>
            </a:extLst>
          </p:cNvPr>
          <p:cNvSpPr/>
          <p:nvPr/>
        </p:nvSpPr>
        <p:spPr>
          <a:xfrm>
            <a:off x="1762521" y="4161113"/>
            <a:ext cx="1401303" cy="323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C852B5-DCEF-4131-86FC-047CC81AD63E}"/>
              </a:ext>
            </a:extLst>
          </p:cNvPr>
          <p:cNvSpPr/>
          <p:nvPr/>
        </p:nvSpPr>
        <p:spPr>
          <a:xfrm>
            <a:off x="5057408" y="2618299"/>
            <a:ext cx="1419591" cy="323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E01C9-A60F-4E5A-9803-ABB1C325CDB9}"/>
              </a:ext>
            </a:extLst>
          </p:cNvPr>
          <p:cNvSpPr/>
          <p:nvPr/>
        </p:nvSpPr>
        <p:spPr>
          <a:xfrm>
            <a:off x="4522679" y="3892645"/>
            <a:ext cx="1183371" cy="323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097ED3-51BA-4F20-80DA-D22FD818F257}"/>
              </a:ext>
            </a:extLst>
          </p:cNvPr>
          <p:cNvSpPr/>
          <p:nvPr/>
        </p:nvSpPr>
        <p:spPr>
          <a:xfrm>
            <a:off x="4531629" y="4215709"/>
            <a:ext cx="1585319" cy="323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885C-8559-43FD-BAC7-9AC8CBE7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5AC3A-5052-4FC8-B881-990D9DCC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482411-7B32-42AA-88AC-38E24731222F}"/>
              </a:ext>
            </a:extLst>
          </p:cNvPr>
          <p:cNvSpPr/>
          <p:nvPr/>
        </p:nvSpPr>
        <p:spPr>
          <a:xfrm>
            <a:off x="1143000" y="885765"/>
            <a:ext cx="3886200" cy="3872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a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a-&gt;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7E53E-18BF-4238-83D5-779AE393A0AA}"/>
              </a:ext>
            </a:extLst>
          </p:cNvPr>
          <p:cNvSpPr/>
          <p:nvPr/>
        </p:nvSpPr>
        <p:spPr>
          <a:xfrm>
            <a:off x="2194089" y="2011504"/>
            <a:ext cx="1385286" cy="323064"/>
          </a:xfrm>
          <a:prstGeom prst="rect">
            <a:avLst/>
          </a:prstGeom>
          <a:noFill/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955D-E730-4273-8983-9951FADBEED2}"/>
              </a:ext>
            </a:extLst>
          </p:cNvPr>
          <p:cNvSpPr/>
          <p:nvPr/>
        </p:nvSpPr>
        <p:spPr>
          <a:xfrm>
            <a:off x="1741601" y="4094827"/>
            <a:ext cx="1595487" cy="323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B6A1A-355E-4292-9CE4-AD83F6A03E17}"/>
              </a:ext>
            </a:extLst>
          </p:cNvPr>
          <p:cNvSpPr txBox="1"/>
          <p:nvPr/>
        </p:nvSpPr>
        <p:spPr>
          <a:xfrm>
            <a:off x="4318152" y="885765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BB7413-8ADE-4E6B-8D59-FF7009BD7980}"/>
              </a:ext>
            </a:extLst>
          </p:cNvPr>
          <p:cNvSpPr/>
          <p:nvPr/>
        </p:nvSpPr>
        <p:spPr>
          <a:xfrm>
            <a:off x="1783857" y="2838281"/>
            <a:ext cx="1160511" cy="2432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96CC51-1476-4FA1-829E-9C8A98E12E02}"/>
              </a:ext>
            </a:extLst>
          </p:cNvPr>
          <p:cNvSpPr/>
          <p:nvPr/>
        </p:nvSpPr>
        <p:spPr>
          <a:xfrm>
            <a:off x="3086100" y="2833317"/>
            <a:ext cx="1160511" cy="2432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807B20-D842-4A6F-B3FC-F7C5CFD1B5CB}"/>
              </a:ext>
            </a:extLst>
          </p:cNvPr>
          <p:cNvSpPr/>
          <p:nvPr/>
        </p:nvSpPr>
        <p:spPr>
          <a:xfrm>
            <a:off x="2329449" y="2999825"/>
            <a:ext cx="1160511" cy="2432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E1195-D8EA-4F47-B549-235F7745A90E}"/>
              </a:ext>
            </a:extLst>
          </p:cNvPr>
          <p:cNvSpPr/>
          <p:nvPr/>
        </p:nvSpPr>
        <p:spPr>
          <a:xfrm>
            <a:off x="1726221" y="4498168"/>
            <a:ext cx="1359879" cy="2432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text&#10;&#10;Description automatically generated">
            <a:extLst>
              <a:ext uri="{FF2B5EF4-FFF2-40B4-BE49-F238E27FC236}">
                <a16:creationId xmlns:a16="http://schemas.microsoft.com/office/drawing/2014/main" id="{1EB409A7-93E5-49ED-A258-CDA766851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16" y="1428750"/>
            <a:ext cx="2623484" cy="262348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5867400" cy="2971800"/>
          </a:xfrm>
        </p:spPr>
        <p:txBody>
          <a:bodyPr/>
          <a:lstStyle/>
          <a:p>
            <a:r>
              <a:rPr lang="en-US" dirty="0"/>
              <a:t>Add a static member to Point to count the number of Point object that have been created.</a:t>
            </a:r>
          </a:p>
          <a:p>
            <a:r>
              <a:rPr lang="en-US" dirty="0"/>
              <a:t>Provide a public static get method for the count.</a:t>
            </a:r>
          </a:p>
          <a:p>
            <a:r>
              <a:rPr lang="en-US" dirty="0"/>
              <a:t>Use Python or C++ to overload the “-” operator. The method should return the (float) distance between the two points as in:</a:t>
            </a:r>
          </a:p>
          <a:p>
            <a:pPr marL="0" indent="0">
              <a:buNone/>
            </a:pPr>
            <a:r>
              <a:rPr lang="en-US" dirty="0"/>
              <a:t>            f = p1 - 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A7B6A9-7C2B-43B0-ABC5-2FACD92A59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2665586"/>
            <a:ext cx="3201955" cy="213530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2819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https://www.tutorialspoint.com/cplusplus/cpp_overloading.htm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https://www.youtube.com/watch?v=qRCEdWQ0f4Q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F519-EA6F-4246-A86B-3924E960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Magic (</a:t>
            </a:r>
            <a:r>
              <a:rPr lang="en-US" dirty="0" err="1"/>
              <a:t>varargs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67DE-29B7-4799-A7FE-F55C1974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3EACA-B52E-478C-B4D9-2FEC3589CAA5}"/>
              </a:ext>
            </a:extLst>
          </p:cNvPr>
          <p:cNvSpPr/>
          <p:nvPr/>
        </p:nvSpPr>
        <p:spPr>
          <a:xfrm>
            <a:off x="685800" y="784311"/>
            <a:ext cx="3782434" cy="2390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addAll2(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...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kumimoji="0" lang="en-US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length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[0];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[]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kumimoji="0" lang="en-US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length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[0];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(1,2,3,4);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[]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{1,2,3,4};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4EA44-978E-4485-9F88-1246ED67D81C}"/>
              </a:ext>
            </a:extLst>
          </p:cNvPr>
          <p:cNvSpPr/>
          <p:nvPr/>
        </p:nvSpPr>
        <p:spPr>
          <a:xfrm>
            <a:off x="5257800" y="973563"/>
            <a:ext cx="3429000" cy="1731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n, ...) {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va_list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va_start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n);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first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va_arg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second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va_arg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va_end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first;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2, 3, 4);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757A3-C276-4549-BA09-CDE3614307DE}"/>
              </a:ext>
            </a:extLst>
          </p:cNvPr>
          <p:cNvSpPr/>
          <p:nvPr/>
        </p:nvSpPr>
        <p:spPr>
          <a:xfrm>
            <a:off x="681326" y="3338183"/>
            <a:ext cx="3782433" cy="9081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,**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kwargs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(type(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(type(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kwargs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kwargs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,name=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,cool=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44D13-6F95-4689-B991-B483AB44A318}"/>
              </a:ext>
            </a:extLst>
          </p:cNvPr>
          <p:cNvSpPr txBox="1"/>
          <p:nvPr/>
        </p:nvSpPr>
        <p:spPr>
          <a:xfrm>
            <a:off x="3972200" y="784311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3E97D-B01C-47B8-826E-BBBE23E112D4}"/>
              </a:ext>
            </a:extLst>
          </p:cNvPr>
          <p:cNvSpPr txBox="1"/>
          <p:nvPr/>
        </p:nvSpPr>
        <p:spPr>
          <a:xfrm>
            <a:off x="3554581" y="3338183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C37B9-F0B8-4F2E-8C90-6CF7EC3989F7}"/>
              </a:ext>
            </a:extLst>
          </p:cNvPr>
          <p:cNvSpPr txBox="1"/>
          <p:nvPr/>
        </p:nvSpPr>
        <p:spPr>
          <a:xfrm>
            <a:off x="7866360" y="973563"/>
            <a:ext cx="82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7646B-0A63-4D75-AD6E-23F3BAE15A43}"/>
              </a:ext>
            </a:extLst>
          </p:cNvPr>
          <p:cNvSpPr/>
          <p:nvPr/>
        </p:nvSpPr>
        <p:spPr>
          <a:xfrm>
            <a:off x="5257800" y="3015845"/>
            <a:ext cx="3429000" cy="1237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6446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6446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  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(std::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... &lt;&lt;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&lt;&lt;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"\n"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print(1,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':'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Hello"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','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"World!"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199CD-C610-4165-85EF-D5EBC674D57D}"/>
              </a:ext>
            </a:extLst>
          </p:cNvPr>
          <p:cNvSpPr txBox="1"/>
          <p:nvPr/>
        </p:nvSpPr>
        <p:spPr>
          <a:xfrm>
            <a:off x="7980225" y="3015845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C++ 17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0A1C49-A282-46BE-9BFF-CB33D583D7CA}"/>
              </a:ext>
            </a:extLst>
          </p:cNvPr>
          <p:cNvSpPr/>
          <p:nvPr/>
        </p:nvSpPr>
        <p:spPr>
          <a:xfrm>
            <a:off x="681327" y="4411486"/>
            <a:ext cx="3786907" cy="400110"/>
          </a:xfrm>
          <a:prstGeom prst="rect">
            <a:avLst/>
          </a:prstGeom>
          <a:solidFill>
            <a:srgbClr val="F3F5D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&lt;class 'tuple'&gt; (1, 2, 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&lt;class '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dict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'&gt; {'name': '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chris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'cool': 'yes'}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2" descr="Image result for console icon">
            <a:extLst>
              <a:ext uri="{FF2B5EF4-FFF2-40B4-BE49-F238E27FC236}">
                <a16:creationId xmlns:a16="http://schemas.microsoft.com/office/drawing/2014/main" id="{4B846D42-034A-4E6A-B458-0DDD94FF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867" y="4462250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57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E-9F4C-4256-B241-F4E82298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Magic (default values)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30A3-F99F-4824-B514-65B74698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0A702-178E-41A8-8A7C-2952CC5F5E26}"/>
              </a:ext>
            </a:extLst>
          </p:cNvPr>
          <p:cNvSpPr/>
          <p:nvPr/>
        </p:nvSpPr>
        <p:spPr>
          <a:xfrm>
            <a:off x="228599" y="859682"/>
            <a:ext cx="4343401" cy="384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x,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 =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"blue"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x;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y;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color;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x =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(2, 3);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y =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(2, 3,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"red"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7E7BA-3EFF-4EE9-80BC-6B75A3D3605E}"/>
              </a:ext>
            </a:extLst>
          </p:cNvPr>
          <p:cNvSpPr txBox="1"/>
          <p:nvPr/>
        </p:nvSpPr>
        <p:spPr>
          <a:xfrm>
            <a:off x="3751560" y="859682"/>
            <a:ext cx="82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85BFD-D4F4-4406-8D6B-E9CF31F3AFF2}"/>
              </a:ext>
            </a:extLst>
          </p:cNvPr>
          <p:cNvSpPr/>
          <p:nvPr/>
        </p:nvSpPr>
        <p:spPr>
          <a:xfrm>
            <a:off x="4675630" y="1425604"/>
            <a:ext cx="4239770" cy="245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,color,x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,y=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._color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color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'Red'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Point(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'Blue'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Point(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Green'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 = Point(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'Pink'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E6431-C83E-4902-AF6D-EDC053B8EBD5}"/>
              </a:ext>
            </a:extLst>
          </p:cNvPr>
          <p:cNvSpPr txBox="1"/>
          <p:nvPr/>
        </p:nvSpPr>
        <p:spPr>
          <a:xfrm>
            <a:off x="8006378" y="1413650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3DACE-C80D-4F9F-9AEB-9634FFB6304B}"/>
              </a:ext>
            </a:extLst>
          </p:cNvPr>
          <p:cNvSpPr txBox="1"/>
          <p:nvPr/>
        </p:nvSpPr>
        <p:spPr>
          <a:xfrm>
            <a:off x="6570342" y="2937230"/>
            <a:ext cx="220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_color=‘Red’, _x=0, _y=0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42DCD-A3CF-4C65-A5E8-286C2849A406}"/>
              </a:ext>
            </a:extLst>
          </p:cNvPr>
          <p:cNvSpPr txBox="1"/>
          <p:nvPr/>
        </p:nvSpPr>
        <p:spPr>
          <a:xfrm>
            <a:off x="6570342" y="3143423"/>
            <a:ext cx="220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_color=‘Blue’, _x=5, _y=0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BA7E9-B13B-49FF-A9F9-C88F8873DAED}"/>
              </a:ext>
            </a:extLst>
          </p:cNvPr>
          <p:cNvSpPr txBox="1"/>
          <p:nvPr/>
        </p:nvSpPr>
        <p:spPr>
          <a:xfrm>
            <a:off x="6570342" y="3351913"/>
            <a:ext cx="220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_color=‘Green’, _x=0, _y=2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0BFD-0590-42BC-B6DC-1E7409399F70}"/>
              </a:ext>
            </a:extLst>
          </p:cNvPr>
          <p:cNvSpPr txBox="1"/>
          <p:nvPr/>
        </p:nvSpPr>
        <p:spPr>
          <a:xfrm>
            <a:off x="6558587" y="3555810"/>
            <a:ext cx="220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_color=‘Pink’, _x=3, _y=4</a:t>
            </a:r>
          </a:p>
        </p:txBody>
      </p:sp>
    </p:spTree>
    <p:extLst>
      <p:ext uri="{BB962C8B-B14F-4D97-AF65-F5344CB8AC3E}">
        <p14:creationId xmlns:p14="http://schemas.microsoft.com/office/powerpoint/2010/main" val="208124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DB03-7E99-45EE-A510-A0006ACF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 (C++ and Java)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561F-7430-4F35-8555-EF6C598B5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052" y="3005467"/>
            <a:ext cx="4114800" cy="1699883"/>
          </a:xfrm>
        </p:spPr>
        <p:txBody>
          <a:bodyPr/>
          <a:lstStyle/>
          <a:p>
            <a:r>
              <a:rPr lang="en-US" dirty="0"/>
              <a:t>Return type and Exception list doesn’t count</a:t>
            </a:r>
          </a:p>
          <a:p>
            <a:r>
              <a:rPr lang="en-US" dirty="0"/>
              <a:t>Compiler will do its best</a:t>
            </a:r>
          </a:p>
          <a:p>
            <a:r>
              <a:rPr lang="en-US" dirty="0"/>
              <a:t>Use casts to be explicit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1CF0-1C13-44C8-8AAA-F07FF215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46B6A-02C6-48D8-B149-4DB8DAE627E5}"/>
              </a:ext>
            </a:extLst>
          </p:cNvPr>
          <p:cNvSpPr/>
          <p:nvPr/>
        </p:nvSpPr>
        <p:spPr>
          <a:xfrm>
            <a:off x="318052" y="716447"/>
            <a:ext cx="4253948" cy="4233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7F0055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void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"string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name &lt;&lt;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4288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"int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x &lt;&lt;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4288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"long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y &lt;&lt;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4288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x,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"two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x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y &lt;&lt;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4288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DD2920-9BA1-48C1-BF3B-E201B64B1DB5}"/>
              </a:ext>
            </a:extLst>
          </p:cNvPr>
          <p:cNvSpPr/>
          <p:nvPr/>
        </p:nvSpPr>
        <p:spPr>
          <a:xfrm>
            <a:off x="5302526" y="958790"/>
            <a:ext cx="2743200" cy="1664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p-&gt;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topher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p-&gt;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p-&gt;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(20L);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p-&gt;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(20, 30);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71529-5070-4F53-BE1D-6C2DD9991836}"/>
              </a:ext>
            </a:extLst>
          </p:cNvPr>
          <p:cNvSpPr txBox="1"/>
          <p:nvPr/>
        </p:nvSpPr>
        <p:spPr>
          <a:xfrm>
            <a:off x="3870691" y="716447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A1ABD-97A3-4BF0-A57A-5F3DE7F57A33}"/>
              </a:ext>
            </a:extLst>
          </p:cNvPr>
          <p:cNvSpPr txBox="1"/>
          <p:nvPr/>
        </p:nvSpPr>
        <p:spPr>
          <a:xfrm>
            <a:off x="7334678" y="95879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7334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BE10-9A8F-4BC3-82F5-CEB41647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 (C++)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7004B-8AC4-407A-82B0-E6EAFB18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EF714-AE96-4766-BCA4-13B6EA0ABF4D}"/>
              </a:ext>
            </a:extLst>
          </p:cNvPr>
          <p:cNvSpPr/>
          <p:nvPr/>
        </p:nvSpPr>
        <p:spPr>
          <a:xfrm>
            <a:off x="228600" y="666751"/>
            <a:ext cx="4572000" cy="4233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addValueToXandY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value)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value,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value);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operator+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value)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value,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value);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operator==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other)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&amp;&amp;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39D5A-D858-462F-B600-8F3C5CE93F59}"/>
              </a:ext>
            </a:extLst>
          </p:cNvPr>
          <p:cNvSpPr/>
          <p:nvPr/>
        </p:nvSpPr>
        <p:spPr>
          <a:xfrm>
            <a:off x="5512428" y="1657350"/>
            <a:ext cx="2843543" cy="2390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a(1, 2);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a.addValueToXandY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(6);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b.getX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 = a + 6;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(c == b)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F2300-8A12-4A25-A3A4-7F1A398178D7}"/>
              </a:ext>
            </a:extLst>
          </p:cNvPr>
          <p:cNvSpPr txBox="1"/>
          <p:nvPr/>
        </p:nvSpPr>
        <p:spPr>
          <a:xfrm>
            <a:off x="4089552" y="666751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B177A-245B-42C8-B493-5D14ED6262B8}"/>
              </a:ext>
            </a:extLst>
          </p:cNvPr>
          <p:cNvSpPr txBox="1"/>
          <p:nvPr/>
        </p:nvSpPr>
        <p:spPr>
          <a:xfrm>
            <a:off x="7644923" y="165735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4871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BE10-9A8F-4BC3-82F5-CEB41647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 (Python)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7004B-8AC4-407A-82B0-E6EAFB18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098F7-E6F6-4F95-88BD-DD7927402C37}"/>
              </a:ext>
            </a:extLst>
          </p:cNvPr>
          <p:cNvSpPr/>
          <p:nvPr/>
        </p:nvSpPr>
        <p:spPr>
          <a:xfrm>
            <a:off x="457200" y="865808"/>
            <a:ext cx="5029200" cy="3640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add_to_x_y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 = Point(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._x+value,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y+value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__add__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 = Point(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._x+value,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y+value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__eq__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other._x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other._y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setitem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,ind,value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ind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value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ECA8D-6BA4-419E-AFF5-C587CD6E6CEE}"/>
              </a:ext>
            </a:extLst>
          </p:cNvPr>
          <p:cNvSpPr/>
          <p:nvPr/>
        </p:nvSpPr>
        <p:spPr>
          <a:xfrm>
            <a:off x="5943600" y="1367659"/>
            <a:ext cx="2743200" cy="22571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a.add_to_x_y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a +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 == c)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a.get_x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a.get_y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28EE4-82D7-4DC7-8ABA-1BBA90FF44AC}"/>
              </a:ext>
            </a:extLst>
          </p:cNvPr>
          <p:cNvSpPr txBox="1"/>
          <p:nvPr/>
        </p:nvSpPr>
        <p:spPr>
          <a:xfrm>
            <a:off x="4553867" y="865808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123E4-6438-4316-B26C-CCE7438A3FC4}"/>
              </a:ext>
            </a:extLst>
          </p:cNvPr>
          <p:cNvSpPr txBox="1"/>
          <p:nvPr/>
        </p:nvSpPr>
        <p:spPr>
          <a:xfrm>
            <a:off x="7754267" y="1352049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6967D-3430-4E1B-BF31-030BDE3FC0BC}"/>
              </a:ext>
            </a:extLst>
          </p:cNvPr>
          <p:cNvSpPr txBox="1"/>
          <p:nvPr/>
        </p:nvSpPr>
        <p:spPr>
          <a:xfrm>
            <a:off x="7148412" y="2516816"/>
            <a:ext cx="74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2265A-64B9-496F-BB3D-3FB992174A75}"/>
              </a:ext>
            </a:extLst>
          </p:cNvPr>
          <p:cNvSpPr txBox="1"/>
          <p:nvPr/>
        </p:nvSpPr>
        <p:spPr>
          <a:xfrm>
            <a:off x="7148412" y="2686050"/>
            <a:ext cx="74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92993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BE10-9A8F-4BC3-82F5-CEB41647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 (Java)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7004B-8AC4-407A-82B0-E6EAFB18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5B7B2-66A3-44D9-8927-D418D1358B39}"/>
              </a:ext>
            </a:extLst>
          </p:cNvPr>
          <p:cNvSpPr/>
          <p:nvPr/>
        </p:nvSpPr>
        <p:spPr>
          <a:xfrm>
            <a:off x="2743200" y="971550"/>
            <a:ext cx="4572000" cy="3838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equals(Point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&amp;&amp;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Point(1,2);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Point(1,2);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"YES?"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.equals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{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"YEEESSSS"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7CC5B-AE48-4524-97A2-D54C1A6487CE}"/>
              </a:ext>
            </a:extLst>
          </p:cNvPr>
          <p:cNvSpPr txBox="1"/>
          <p:nvPr/>
        </p:nvSpPr>
        <p:spPr>
          <a:xfrm>
            <a:off x="6832752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9506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17D5-3E6E-41A4-95D2-4519EB37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(Java)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AF0F-3CB4-46F4-AB27-A8E9B9E1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73786-DE01-4AFE-AF42-29ABB13039C1}"/>
              </a:ext>
            </a:extLst>
          </p:cNvPr>
          <p:cNvSpPr/>
          <p:nvPr/>
        </p:nvSpPr>
        <p:spPr>
          <a:xfrm>
            <a:off x="295567" y="1318611"/>
            <a:ext cx="4276433" cy="2849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+ 1;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1E1ED5-3737-45CE-8F25-B21A44CA5A5F}"/>
              </a:ext>
            </a:extLst>
          </p:cNvPr>
          <p:cNvSpPr/>
          <p:nvPr/>
        </p:nvSpPr>
        <p:spPr>
          <a:xfrm>
            <a:off x="4800600" y="791938"/>
            <a:ext cx="3802117" cy="186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"HERE"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660FC-F8A7-43A0-B199-71C1400EC08B}"/>
              </a:ext>
            </a:extLst>
          </p:cNvPr>
          <p:cNvSpPr txBox="1"/>
          <p:nvPr/>
        </p:nvSpPr>
        <p:spPr>
          <a:xfrm>
            <a:off x="5715000" y="2884932"/>
            <a:ext cx="1828800" cy="1708899"/>
          </a:xfrm>
          <a:prstGeom prst="rect">
            <a:avLst/>
          </a:prstGeom>
          <a:solidFill>
            <a:srgbClr val="F3F5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HERE</a:t>
            </a:r>
          </a:p>
          <a:p>
            <a:r>
              <a:rPr lang="en-US" sz="1400" dirty="0"/>
              <a:t>0</a:t>
            </a:r>
          </a:p>
          <a:p>
            <a:r>
              <a:rPr lang="en-US" sz="1400" dirty="0"/>
              <a:t>1</a:t>
            </a:r>
          </a:p>
          <a:p>
            <a:r>
              <a:rPr lang="en-US" sz="1400" dirty="0"/>
              <a:t>2</a:t>
            </a:r>
          </a:p>
          <a:p>
            <a:r>
              <a:rPr lang="en-US" sz="1400" dirty="0"/>
              <a:t>3</a:t>
            </a:r>
          </a:p>
          <a:p>
            <a:r>
              <a:rPr lang="en-US" sz="1400" dirty="0"/>
              <a:t>3</a:t>
            </a:r>
          </a:p>
        </p:txBody>
      </p:sp>
      <p:pic>
        <p:nvPicPr>
          <p:cNvPr id="8" name="Picture 2" descr="Image result for console icon">
            <a:extLst>
              <a:ext uri="{FF2B5EF4-FFF2-40B4-BE49-F238E27FC236}">
                <a16:creationId xmlns:a16="http://schemas.microsoft.com/office/drawing/2014/main" id="{EA8FD4F8-1E3F-4E27-8AAF-D1137E50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98" y="2919864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15E0EC-9962-41DE-B93A-EB25676FD6CF}"/>
              </a:ext>
            </a:extLst>
          </p:cNvPr>
          <p:cNvSpPr txBox="1"/>
          <p:nvPr/>
        </p:nvSpPr>
        <p:spPr>
          <a:xfrm>
            <a:off x="4108281" y="1318611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B4BB9-0396-4588-9914-326691BC5588}"/>
              </a:ext>
            </a:extLst>
          </p:cNvPr>
          <p:cNvSpPr txBox="1"/>
          <p:nvPr/>
        </p:nvSpPr>
        <p:spPr>
          <a:xfrm>
            <a:off x="8104503" y="812022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0824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30875</TotalTime>
  <Words>2114</Words>
  <Application>Microsoft Office PowerPoint</Application>
  <PresentationFormat>On-screen Show (16:9)</PresentationFormat>
  <Paragraphs>444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Statics Members and Operators</vt:lpstr>
      <vt:lpstr>See Also</vt:lpstr>
      <vt:lpstr>Argument Magic (varargs)</vt:lpstr>
      <vt:lpstr>Argument Magic (default values)</vt:lpstr>
      <vt:lpstr>Function Overloading (C++ and Java)</vt:lpstr>
      <vt:lpstr>Operator Overloading (C++)</vt:lpstr>
      <vt:lpstr>Operator Overloading (Python)</vt:lpstr>
      <vt:lpstr>Operator Overloading (Java)</vt:lpstr>
      <vt:lpstr>Static Members (Java)</vt:lpstr>
      <vt:lpstr>Static Members (C++)</vt:lpstr>
      <vt:lpstr>Static Members (Python)</vt:lpstr>
      <vt:lpstr>Alternate Syntax</vt:lpstr>
      <vt:lpstr>Alternate Syntax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710</cp:revision>
  <cp:lastPrinted>2018-07-29T22:26:15Z</cp:lastPrinted>
  <dcterms:created xsi:type="dcterms:W3CDTF">2015-07-04T21:12:26Z</dcterms:created>
  <dcterms:modified xsi:type="dcterms:W3CDTF">2020-05-10T21:52:35Z</dcterms:modified>
</cp:coreProperties>
</file>